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648" r:id="rId2"/>
    <p:sldMasterId id="2147483771" r:id="rId3"/>
  </p:sldMasterIdLst>
  <p:notesMasterIdLst>
    <p:notesMasterId r:id="rId48"/>
  </p:notesMasterIdLst>
  <p:sldIdLst>
    <p:sldId id="340" r:id="rId4"/>
    <p:sldId id="334" r:id="rId5"/>
    <p:sldId id="343" r:id="rId6"/>
    <p:sldId id="342" r:id="rId7"/>
    <p:sldId id="341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4" r:id="rId17"/>
    <p:sldId id="352" r:id="rId18"/>
    <p:sldId id="353" r:id="rId19"/>
    <p:sldId id="373" r:id="rId20"/>
    <p:sldId id="376" r:id="rId21"/>
    <p:sldId id="356" r:id="rId22"/>
    <p:sldId id="357" r:id="rId23"/>
    <p:sldId id="359" r:id="rId24"/>
    <p:sldId id="360" r:id="rId25"/>
    <p:sldId id="361" r:id="rId26"/>
    <p:sldId id="364" r:id="rId27"/>
    <p:sldId id="365" r:id="rId28"/>
    <p:sldId id="372" r:id="rId29"/>
    <p:sldId id="366" r:id="rId30"/>
    <p:sldId id="381" r:id="rId31"/>
    <p:sldId id="382" r:id="rId32"/>
    <p:sldId id="380" r:id="rId33"/>
    <p:sldId id="377" r:id="rId34"/>
    <p:sldId id="383" r:id="rId35"/>
    <p:sldId id="384" r:id="rId36"/>
    <p:sldId id="385" r:id="rId37"/>
    <p:sldId id="386" r:id="rId38"/>
    <p:sldId id="362" r:id="rId39"/>
    <p:sldId id="378" r:id="rId40"/>
    <p:sldId id="363" r:id="rId41"/>
    <p:sldId id="368" r:id="rId42"/>
    <p:sldId id="369" r:id="rId43"/>
    <p:sldId id="370" r:id="rId44"/>
    <p:sldId id="379" r:id="rId45"/>
    <p:sldId id="371" r:id="rId46"/>
    <p:sldId id="358" r:id="rId4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EB8"/>
    <a:srgbClr val="FFFFFF"/>
    <a:srgbClr val="DD0DA9"/>
    <a:srgbClr val="FF9E17"/>
    <a:srgbClr val="987DB7"/>
    <a:srgbClr val="61C45D"/>
    <a:srgbClr val="AEF85B"/>
    <a:srgbClr val="F2DAC2"/>
    <a:srgbClr val="DD533E"/>
    <a:srgbClr val="D88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 autoAdjust="0"/>
    <p:restoredTop sz="91892" autoAdjust="0"/>
  </p:normalViewPr>
  <p:slideViewPr>
    <p:cSldViewPr snapToGrid="0" snapToObjects="1">
      <p:cViewPr varScale="1">
        <p:scale>
          <a:sx n="105" d="100"/>
          <a:sy n="105" d="100"/>
        </p:scale>
        <p:origin x="145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F74596C-5319-4D72-860F-54E4510BE274}" type="datetimeFigureOut">
              <a:rPr lang="en-US"/>
              <a:pPr>
                <a:defRPr/>
              </a:pPr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452428-45CE-40DA-BDED-491DB7805D7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62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Bom dia, eu chamo-me André Neves e vou apresentar o tema para a minha dissertação de Mestrado em Engenharia Informática, com o título: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Deteção Remota de Estruturas permanentes</a:t>
            </a:r>
            <a:endParaRPr lang="pt-BR" dirty="0">
              <a:effectLst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Falar da proposta e orientação pelos 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professores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02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5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Cartas geradas pela interpretação manual de ortofotos.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polígono representa uma classificação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CLC e COS feitos pela mesma entidade: diferença MMU!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Usados em técnicas de AA como referência.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baixa frequência e custo de geração alto</a:t>
            </a:r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0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4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Exemplo do COS sobre vila de rei, vermelho e roxo estruturas, restante natural.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 o problema principal aparece, ground truth, de onde vem o erro?</a:t>
            </a:r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2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>
                <a:effectLst/>
              </a:rPr>
              <a:t>OSM: Crowdsourcing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7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9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Ground</a:t>
            </a:r>
            <a:r>
              <a:rPr lang="pt-PT" dirty="0"/>
              <a:t> </a:t>
            </a:r>
            <a:r>
              <a:rPr lang="pt-PT" dirty="0" err="1"/>
              <a:t>truth</a:t>
            </a:r>
            <a:r>
              <a:rPr lang="pt-PT" dirty="0"/>
              <a:t> extraída, junto com OSM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17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Sentinel 1 + 2 + idx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q0, q25, q50, q75, q100, media, variancia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Reslução de 10 por 10 metros</a:t>
            </a:r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0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8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5 – resultados não apresentados no artigos com grande </a:t>
            </a:r>
            <a:r>
              <a:rPr lang="pt-PT" dirty="0" err="1"/>
              <a:t>relevancia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8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 selecionados tendo em conta o estudado e a documentação.</a:t>
            </a:r>
            <a:endParaRPr lang="pt-BR" dirty="0">
              <a:effectLst/>
            </a:endParaRPr>
          </a:p>
          <a:p>
            <a:r>
              <a:rPr lang="en-GB" dirty="0"/>
              <a:t>Pipeline de </a:t>
            </a:r>
            <a:r>
              <a:rPr lang="en-GB" dirty="0" err="1"/>
              <a:t>otimização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leve</a:t>
            </a:r>
            <a:r>
              <a:rPr lang="en-GB" dirty="0"/>
              <a:t>,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garante</a:t>
            </a:r>
            <a:r>
              <a:rPr lang="en-GB" dirty="0"/>
              <a:t> </a:t>
            </a:r>
            <a:r>
              <a:rPr lang="en-GB" dirty="0" err="1"/>
              <a:t>otimo</a:t>
            </a:r>
            <a:r>
              <a:rPr lang="en-GB" dirty="0"/>
              <a:t> mas </a:t>
            </a:r>
            <a:r>
              <a:rPr lang="en-GB" dirty="0" err="1"/>
              <a:t>robusto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2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19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Resultado obtido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9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Apresento já de inicio a tabela de resultados do artigo, resume todos os resultados</a:t>
            </a:r>
          </a:p>
          <a:p>
            <a:pPr rtl="0"/>
            <a:endParaRPr lang="pt-PT" dirty="0"/>
          </a:p>
          <a:p>
            <a:pPr rtl="0"/>
            <a:r>
              <a:rPr lang="pt-BR" dirty="0"/>
              <a:t>Quando comparado com os dados de referência, COS com OSM, as métrica são inferiores. Este comportamento é devido à adição das estradas. Este erro tem pouco impacto no resultado final visto que as estradas são um subtipo de estrutura permanente e os aglomerados são facilmente detetáveis.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30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Problema principal da metodologia é a classificação de estradas.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29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/>
              <a:t>Elevado número de erros de omissão das estradas 70%</a:t>
            </a:r>
          </a:p>
          <a:p>
            <a:pPr rtl="0"/>
            <a:r>
              <a:rPr lang="pt-BR" dirty="0"/>
              <a:t>Algumas estruturas permanentes isoladas também não são incluídas no resultado, por serem mais pequenas do que a resolução de 10 metros dos dados utilizados.</a:t>
            </a:r>
          </a:p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14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Procura de avalização da robustez dos resultados, comparação com existente, imagem sobreposta a uma imagem de alta resolução do google </a:t>
            </a:r>
            <a:r>
              <a:rPr lang="pt-PT" dirty="0" err="1"/>
              <a:t>maps</a:t>
            </a:r>
            <a:endParaRPr lang="pt-PT" dirty="0"/>
          </a:p>
          <a:p>
            <a:pPr rtl="0"/>
            <a:endParaRPr lang="pt-PT" dirty="0"/>
          </a:p>
          <a:p>
            <a:pPr rtl="0"/>
            <a:r>
              <a:rPr lang="pt-PT" dirty="0"/>
              <a:t>Global </a:t>
            </a:r>
            <a:r>
              <a:rPr lang="pt-PT" dirty="0" err="1"/>
              <a:t>human</a:t>
            </a:r>
            <a:r>
              <a:rPr lang="pt-PT" dirty="0"/>
              <a:t> </a:t>
            </a:r>
            <a:r>
              <a:rPr lang="pt-PT" dirty="0" err="1"/>
              <a:t>settlement</a:t>
            </a:r>
            <a:r>
              <a:rPr lang="pt-PT" dirty="0"/>
              <a:t> </a:t>
            </a:r>
            <a:r>
              <a:rPr lang="pt-PT" dirty="0" err="1"/>
              <a:t>layer</a:t>
            </a:r>
            <a:r>
              <a:rPr lang="pt-PT" dirty="0"/>
              <a:t> – </a:t>
            </a:r>
            <a:r>
              <a:rPr lang="pt-PT" dirty="0" err="1"/>
              <a:t>landsat</a:t>
            </a:r>
            <a:r>
              <a:rPr lang="pt-PT" dirty="0"/>
              <a:t> 8</a:t>
            </a:r>
          </a:p>
          <a:p>
            <a:pPr rtl="0"/>
            <a:r>
              <a:rPr lang="pt-PT" dirty="0"/>
              <a:t>Visa também o mapeamento de estruturas artificiais feitas pelo homem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4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Procura de avalização da robustez dos resultados, comparação com existente, imagem sobreposta a uma imagem de alta resolução do google </a:t>
            </a:r>
            <a:r>
              <a:rPr lang="pt-PT" dirty="0" err="1"/>
              <a:t>maps</a:t>
            </a:r>
            <a:endParaRPr lang="pt-PT" dirty="0"/>
          </a:p>
          <a:p>
            <a:pPr rtl="0"/>
            <a:endParaRPr lang="pt-PT" dirty="0"/>
          </a:p>
          <a:p>
            <a:pPr rtl="0"/>
            <a:r>
              <a:rPr lang="pt-PT" dirty="0"/>
              <a:t>Global </a:t>
            </a:r>
            <a:r>
              <a:rPr lang="pt-PT" dirty="0" err="1"/>
              <a:t>human</a:t>
            </a:r>
            <a:r>
              <a:rPr lang="pt-PT" dirty="0"/>
              <a:t> </a:t>
            </a:r>
            <a:r>
              <a:rPr lang="pt-PT" dirty="0" err="1"/>
              <a:t>settlement</a:t>
            </a:r>
            <a:r>
              <a:rPr lang="pt-PT" dirty="0"/>
              <a:t> </a:t>
            </a:r>
            <a:r>
              <a:rPr lang="pt-PT" dirty="0" err="1"/>
              <a:t>layer</a:t>
            </a:r>
            <a:r>
              <a:rPr lang="pt-PT" dirty="0"/>
              <a:t> – </a:t>
            </a:r>
            <a:r>
              <a:rPr lang="pt-PT" dirty="0" err="1"/>
              <a:t>landsat</a:t>
            </a:r>
            <a:r>
              <a:rPr lang="pt-PT" dirty="0"/>
              <a:t> 8</a:t>
            </a:r>
          </a:p>
          <a:p>
            <a:pPr rtl="0"/>
            <a:r>
              <a:rPr lang="pt-PT" dirty="0"/>
              <a:t>Visa também o mapeamento de estruturas artificiais feitas pelo homem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74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Procura de avalização da robustez dos resultados, comparação com existente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85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demais porque é que é necessário (bem valia) a detecção de estruturas?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78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15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32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Resultado da metodologia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69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72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Cor das estruturas mudada para um melhor contraste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17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41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Conclusão: melhor quando comparado com o existente, 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Future: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Melhorar GT para melhorar a validação e o treino;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Adicionar mais atributos com a expansão dos recursos disponiveis;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CNNs vem com o aumento da ground truth.</a:t>
            </a:r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7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4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dirty="0">
                <a:effectLst/>
              </a:rPr>
              <a:t>Diferenciação algo bastante importante para alguns tipos de analise</a:t>
            </a:r>
          </a:p>
          <a:p>
            <a:pPr rtl="0"/>
            <a:r>
              <a:rPr lang="it-IT" dirty="0">
                <a:effectLst/>
              </a:rPr>
              <a:t>Novo problema não adiciona descida de performance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0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92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Existem mapas chamados Cartografia de ocupação de solo que dividem o território em várias classes, como tecido urbano, florestas, agua, etc..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urbana, etc.. várias aplicações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Estes mapas têm um ponto fraco: (enumerar 3 pontos), existe uma possibilidade de melhorar os mapas para que sejam mais adequados ao tipo de análise pretendida.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48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dirty="0">
                <a:effectLst/>
              </a:rPr>
              <a:t>Diferenciação algo bastante importante para alguns tipos de analise</a:t>
            </a:r>
          </a:p>
          <a:p>
            <a:pPr rtl="0"/>
            <a:r>
              <a:rPr lang="it-IT" dirty="0">
                <a:effectLst/>
              </a:rPr>
              <a:t>Novo problema não adiciona descida de performance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31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Existem mapas chamados Cartografia de ocupação de solo que dividem o território em várias classes, como tecido urbano, florestas, agua, etc..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urbana, etc.. várias aplicações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Estes mapas têm um ponto fraco: (enumerar 3 pontos), existe uma possibilidade de melhorar os mapas para que sejam mais adequados ao tipo de análise pretendida.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0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artigo é resultante da investigação da minha dissertação, mas aborda apenas estes pontos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2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7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64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CA19-652D-644B-B38A-8D0E9BC3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54B6-EA83-B64A-A428-ECB0B317B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5E908-352F-3B45-95E7-12CF99803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D6EF9-39FE-DB41-ACC9-735A8A92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90E0B-44ED-414A-9769-0AC7DFD0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DA612-FAD0-3F4C-A2C5-4A904AEA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8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8236-3610-1742-87CA-8A745493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1FCEE-CB40-4D46-A2BD-A2B87C2FC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19F9D-E24E-A849-8B09-4D01BB709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BA138-67FC-F94E-87B7-2847A9C3D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EAF4E-4B45-8E40-9688-BBE8678E8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D8635-7AD4-AC41-AE31-C49137FB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C8E64-86B2-644D-A14A-FB63D033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D78D8-FA57-B941-8317-F76DC06B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2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5872-326C-F94D-8EF2-7C7DA9EF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9B94-3349-1F47-A67C-E1EFFBCE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3140F-DA21-494B-B419-717709C5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8576C-DCDE-4348-A64E-766D9DA32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9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E52EF-8EB3-6447-935F-35C91D9E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C35E5-6A09-A44C-ADD1-F9F8AE29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1ED3A-B7B7-AA49-9FF4-A1D4F4F4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5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5D5A-80E0-B04A-86FB-998083D8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748C-8C88-9241-97D4-C982CF795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7DA6-0F9E-9B4B-8AE7-87B59339B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32AC-5AD5-0E42-BBC2-5DDF5704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AACAE-7EC3-1546-9CC9-2CB77475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4F08A-F538-1349-8BB1-B1BCABE0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74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7F41-386D-9642-A69F-F476E538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A3DAD-9601-194C-BDA9-CCF91DBBD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32D30-F3DF-4F43-A933-7358880B8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FCE7E-86C8-5C45-B0FD-6986DFA4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AC85-A13E-AA47-B362-23665B5F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60A8F-1C59-284E-8AA6-C609354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8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5C2D-9F06-D243-8FD8-91C427CD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FB347-DF09-594D-A1B1-F6FA2D9D2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DDD86-089A-E64D-A799-1BD09EDA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7134-30C1-2F46-85AF-4CF73D74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1427-60B1-8241-A452-78895922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33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870C8-3385-484F-85C7-40593A88A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ABF6F-4BF4-BB45-BACC-A527F8500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6C00-9248-1F40-AF4E-B76E38BF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C9832-8A86-1045-BCE7-C3179502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E8A70-23EB-A340-902B-C50CD945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6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5D6D7-FC6D-4D6F-8D1B-4F0B4369F77D}" type="datetime1">
              <a:rPr lang="en-US"/>
              <a:pPr>
                <a:defRPr/>
              </a:pPr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08ED1-1DAE-428A-866F-F58DE6DE166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2125" y="1513619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8300"/>
            <a:ext cx="8229600" cy="4487863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2E10C-B068-4D79-9946-D9173891AD88}" type="datetime1">
              <a:rPr lang="en-US"/>
              <a:pPr>
                <a:defRPr/>
              </a:pPr>
              <a:t>9/4/2019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7FC5B-E29C-4FBF-8448-528A769C5D4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0F495-2FFB-4F48-BFE1-47863FE9B2A5}" type="datetime1">
              <a:rPr lang="en-US"/>
              <a:pPr>
                <a:defRPr/>
              </a:pPr>
              <a:t>9/4/2019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367DA-6FB8-4564-9EC6-0BC97EEF80D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86A5B-777E-4DAE-A803-47318EBF33B0}" type="datetime1">
              <a:rPr lang="en-US"/>
              <a:pPr>
                <a:defRPr/>
              </a:pPr>
              <a:t>9/4/2019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BC818-0B03-4280-B1A1-6209F60C2E0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FC1D1-55C7-4617-9DAB-5E4548D456B0}" type="datetime1">
              <a:rPr lang="en-US"/>
              <a:pPr>
                <a:defRPr/>
              </a:pPr>
              <a:t>9/4/2019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BACE5-767F-4858-8BEC-8762AEAEEEC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894B-AC3E-2842-9C7C-5B66A3F07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67443-6EDB-234B-9C03-CE40D07E4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76B7-16E5-3B4A-A707-9D36820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521AC-9CFF-4A4F-9E18-B891E567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15FD-3141-9F45-8BE7-9D6D7A90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B1C7-B53E-8648-9390-42287533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D506-E82F-2F44-88F7-3C79BDC4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84061-B93B-1241-95FC-9502120F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8118-E573-644D-90B0-2FFFE27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BBAA-B633-7049-B21B-68833B08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4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8902-7FE4-9B40-9DFF-0FEDEACA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C3B14-DBCA-BA47-B57D-B3D9E673A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42E27-2D49-A741-A57A-E1D65754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8EE7F-363A-E44E-BF2D-7802F7AC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6092E-B8A8-2643-8C45-55DF5375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6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1736725"/>
            <a:ext cx="7772400" cy="1933575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/>
              <a:t>Alternative visions</a:t>
            </a:r>
            <a:br>
              <a:rPr lang="en-US" dirty="0"/>
            </a:br>
            <a:r>
              <a:rPr lang="en-US" dirty="0"/>
              <a:t>for the future of computing machinery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287338" y="4429695"/>
            <a:ext cx="8624887" cy="1329726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Alan Turing</a:t>
            </a:r>
          </a:p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Reverse Computing Group</a:t>
            </a:r>
          </a:p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(Alan </a:t>
            </a:r>
            <a:r>
              <a:rPr lang="en-US" dirty="0" err="1">
                <a:solidFill>
                  <a:srgbClr val="970B33"/>
                </a:solidFill>
              </a:rPr>
              <a:t>Henzinger</a:t>
            </a:r>
            <a:r>
              <a:rPr lang="en-US" dirty="0">
                <a:solidFill>
                  <a:srgbClr val="970B33"/>
                </a:solidFill>
              </a:rPr>
              <a:t>, Glynn Kay, Joe </a:t>
            </a:r>
            <a:r>
              <a:rPr lang="en-US" dirty="0" err="1">
                <a:solidFill>
                  <a:srgbClr val="970B33"/>
                </a:solidFill>
              </a:rPr>
              <a:t>Liskov</a:t>
            </a:r>
            <a:r>
              <a:rPr lang="en-US" dirty="0">
                <a:solidFill>
                  <a:srgbClr val="970B33"/>
                </a:solidFill>
              </a:rPr>
              <a:t>)</a:t>
            </a:r>
          </a:p>
          <a:p>
            <a:pPr algn="ctr">
              <a:buFont typeface="Arial" pitchFamily="34" charset="0"/>
              <a:buNone/>
              <a:defRPr/>
            </a:pPr>
            <a:endParaRPr lang="en-US" dirty="0">
              <a:solidFill>
                <a:srgbClr val="970B3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74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 bwMode="auto">
          <a:xfrm>
            <a:off x="363538" y="6400799"/>
            <a:ext cx="8624887" cy="40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  <a:defRPr/>
            </a:pPr>
            <a:r>
              <a:rPr lang="en-US" sz="2400" dirty="0">
                <a:solidFill>
                  <a:srgbClr val="970B33"/>
                </a:solidFill>
              </a:rPr>
              <a:t>Workshop with External Advisory Board, May 2016</a:t>
            </a:r>
          </a:p>
          <a:p>
            <a:pPr>
              <a:buFont typeface="Arial" pitchFamily="34" charset="0"/>
              <a:buNone/>
              <a:defRPr/>
            </a:pPr>
            <a:endParaRPr lang="en-US" sz="2400" dirty="0">
              <a:solidFill>
                <a:srgbClr val="970B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25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34458"/>
            <a:ext cx="8229600" cy="88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A7EF8E8-D2A0-4657-9089-ABB28FC879FB}" type="datetime1">
              <a:rPr lang="en-US"/>
              <a:pPr>
                <a:defRPr/>
              </a:pPr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E171E15-AD6F-42BA-A8CC-AC687AEED1D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17950" y="1"/>
            <a:ext cx="5270500" cy="63445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2700" y="1"/>
            <a:ext cx="4800600" cy="634458"/>
          </a:xfrm>
          <a:prstGeom prst="rect">
            <a:avLst/>
          </a:prstGeom>
          <a:solidFill>
            <a:srgbClr val="CB29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7" r:id="rId2"/>
    <p:sldLayoutId id="2147483760" r:id="rId3"/>
    <p:sldLayoutId id="2147483761" r:id="rId4"/>
    <p:sldLayoutId id="2147483762" r:id="rId5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29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C64E34-E7AE-4EE1-964B-0016FE283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32782"/>
            <a:ext cx="7772400" cy="2546714"/>
          </a:xfrm>
        </p:spPr>
        <p:txBody>
          <a:bodyPr/>
          <a:lstStyle/>
          <a:p>
            <a:r>
              <a:rPr lang="pt-BR" dirty="0"/>
              <a:t>Deteção de estruturas permanentes a partir de dados de séries temporais </a:t>
            </a:r>
            <a:br>
              <a:rPr lang="pt-BR" dirty="0"/>
            </a:br>
            <a:r>
              <a:rPr lang="pt-BR" dirty="0"/>
              <a:t>Sentinel 1 e 2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02CE8C-A9A9-44E1-B7C1-32AEBB437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57" y="3901848"/>
            <a:ext cx="7249886" cy="1923370"/>
          </a:xfrm>
        </p:spPr>
        <p:txBody>
          <a:bodyPr/>
          <a:lstStyle/>
          <a:p>
            <a:r>
              <a:rPr lang="pt-PT" sz="2400" dirty="0">
                <a:solidFill>
                  <a:srgbClr val="970B33"/>
                </a:solidFill>
              </a:rPr>
              <a:t>Apresentação: André Neves</a:t>
            </a:r>
          </a:p>
          <a:p>
            <a:r>
              <a:rPr lang="pt-BR" sz="2400" dirty="0">
                <a:solidFill>
                  <a:srgbClr val="970B33"/>
                </a:solidFill>
              </a:rPr>
              <a:t>Carlos V. Damásio, João M. Pires, Fernando Birra</a:t>
            </a:r>
          </a:p>
          <a:p>
            <a:endParaRPr lang="pt-BR" sz="2400" dirty="0">
              <a:solidFill>
                <a:srgbClr val="970B33"/>
              </a:solidFill>
            </a:endParaRPr>
          </a:p>
          <a:p>
            <a:r>
              <a:rPr lang="pt-BR" sz="2400" dirty="0">
                <a:solidFill>
                  <a:srgbClr val="970B33"/>
                </a:solidFill>
              </a:rPr>
              <a:t>INForum – Setembro 2019</a:t>
            </a:r>
          </a:p>
          <a:p>
            <a:pPr algn="l"/>
            <a:endParaRPr lang="en-GB" sz="2400" dirty="0">
              <a:solidFill>
                <a:srgbClr val="970B33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185640-5AB5-4D07-AFC3-63CDE6C9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08ED1-1DAE-428A-866F-F58DE6DE166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1266" name="Picture 2" descr="https://lh3.googleusercontent.com/hvm4I99O_frdGf9ML7My8UNjMw8z_K2Dc6PPRgIwti3K9nYEj8l_YTi_YWV6ZrHfALaNNV9IbP0PMOWTS_Mlyz7BnsM7b3GNI9MvJBbHpXcz7yln_NMeQa0eAymqK0mLLFY0Q3DaUUE">
            <a:extLst>
              <a:ext uri="{FF2B5EF4-FFF2-40B4-BE49-F238E27FC236}">
                <a16:creationId xmlns:a16="http://schemas.microsoft.com/office/drawing/2014/main" id="{9097C043-1A8F-4ADD-88DA-06156672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5692775"/>
            <a:ext cx="21717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0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0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lh5.googleusercontent.com/U9tFcmxFRvrjOsd6rFbY1afoZRwpmzPpf1rNHCJwzOtunsqWnRsNu-oJy9N1IYGtjsOcPgerfFc-sqQXkfu2l8osxCPYk6S0pdUUZtv3AdEtL5pudAAZnLJpK4WcTFbODN7bTDJ__LI">
            <a:extLst>
              <a:ext uri="{FF2B5EF4-FFF2-40B4-BE49-F238E27FC236}">
                <a16:creationId xmlns:a16="http://schemas.microsoft.com/office/drawing/2014/main" id="{C5978A77-B8E2-418A-9C01-BAAC5871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3438"/>
            <a:ext cx="9144000" cy="518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F79099-3D68-412D-9C5B-F282958E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175" y="642937"/>
            <a:ext cx="7384150" cy="538003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8630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zTyMx0q-TYLXX3W5IPE6mKhTe1fdII5nlHIj8XxsPRrR23rJlTrXpygEG2xJVBt607hJb20P3rhtijXjc4V00-lhbKjET3PWADEzmanhkbTho57AwPvkd0PpK7U1JKrjHkoUVBRxs0w">
            <a:extLst>
              <a:ext uri="{FF2B5EF4-FFF2-40B4-BE49-F238E27FC236}">
                <a16:creationId xmlns:a16="http://schemas.microsoft.com/office/drawing/2014/main" id="{017BE5C5-EBE5-4A78-8BD4-27793F2D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6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2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18280"/>
            <a:ext cx="8229600" cy="2072013"/>
          </a:xfrm>
        </p:spPr>
        <p:txBody>
          <a:bodyPr/>
          <a:lstStyle/>
          <a:p>
            <a:r>
              <a:rPr lang="pt-BR" dirty="0"/>
              <a:t>Cartografia de polígonos</a:t>
            </a:r>
          </a:p>
          <a:p>
            <a:r>
              <a:rPr lang="pt-BR" dirty="0"/>
              <a:t>44 classes</a:t>
            </a:r>
          </a:p>
          <a:p>
            <a:r>
              <a:rPr lang="pt-BR" dirty="0"/>
              <a:t>Unidade mínima cartográfica (UMC) - 1 ha</a:t>
            </a:r>
          </a:p>
          <a:p>
            <a:r>
              <a:rPr lang="pt-BR" dirty="0"/>
              <a:t>Fonte da extração as </a:t>
            </a:r>
            <a:r>
              <a:rPr lang="pt-BR" b="1" dirty="0"/>
              <a:t>estruturas principais</a:t>
            </a:r>
          </a:p>
          <a:p>
            <a:endParaRPr lang="en-GB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7082825-0F62-4C1E-8C4C-FFB3A70D5607}"/>
              </a:ext>
            </a:extLst>
          </p:cNvPr>
          <p:cNvSpPr txBox="1">
            <a:spLocks/>
          </p:cNvSpPr>
          <p:nvPr/>
        </p:nvSpPr>
        <p:spPr bwMode="auto">
          <a:xfrm>
            <a:off x="457200" y="17578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dirty="0"/>
              <a:t>Carta de ocupação de solo 2015 (COS) - </a:t>
            </a:r>
            <a:r>
              <a:rPr lang="pt-BR" i="1" dirty="0"/>
              <a:t>Ground Truth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27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5153025" cy="5177162"/>
          </a:xfrm>
        </p:spPr>
        <p:txBody>
          <a:bodyPr/>
          <a:lstStyle/>
          <a:p>
            <a:r>
              <a:rPr lang="pt-BR" sz="2000" dirty="0"/>
              <a:t>Tecido urbano contínuo</a:t>
            </a:r>
          </a:p>
          <a:p>
            <a:r>
              <a:rPr lang="pt-BR" sz="2000" dirty="0"/>
              <a:t>Tecido urbano descontínuo</a:t>
            </a:r>
          </a:p>
          <a:p>
            <a:r>
              <a:rPr lang="pt-BR" sz="2000" dirty="0"/>
              <a:t>Indústria e comércio</a:t>
            </a:r>
          </a:p>
          <a:p>
            <a:r>
              <a:rPr lang="pt-BR" sz="2000" b="1" dirty="0"/>
              <a:t>Estradas</a:t>
            </a:r>
          </a:p>
          <a:p>
            <a:r>
              <a:rPr lang="pt-BR" sz="2000" dirty="0"/>
              <a:t>Áreas portuárias</a:t>
            </a:r>
          </a:p>
          <a:p>
            <a:r>
              <a:rPr lang="pt-BR" sz="2000" dirty="0"/>
              <a:t>Aeroportos</a:t>
            </a:r>
          </a:p>
          <a:p>
            <a:r>
              <a:rPr lang="pt-BR" sz="2000" dirty="0"/>
              <a:t>Minas e áreas de construção</a:t>
            </a:r>
          </a:p>
          <a:p>
            <a:r>
              <a:rPr lang="pt-BR" sz="2000" dirty="0"/>
              <a:t>Instalações desportivas</a:t>
            </a:r>
          </a:p>
          <a:p>
            <a:r>
              <a:rPr lang="pt-BR" sz="2000" dirty="0"/>
              <a:t>Zonas históricas</a:t>
            </a:r>
          </a:p>
          <a:p>
            <a:r>
              <a:rPr lang="pt-BR" sz="2000" dirty="0"/>
              <a:t>Zonas de deposição de resíduos</a:t>
            </a:r>
          </a:p>
          <a:p>
            <a:endParaRPr lang="en-GB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5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Estruturas Artificiais Permanentes – estruturas principais</a:t>
            </a:r>
          </a:p>
        </p:txBody>
      </p:sp>
    </p:spTree>
    <p:extLst>
      <p:ext uri="{BB962C8B-B14F-4D97-AF65-F5344CB8AC3E}">
        <p14:creationId xmlns:p14="http://schemas.microsoft.com/office/powerpoint/2010/main" val="410916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kQDj-U2-uV9seBfyA58HzYIWqp1MYC1KZTk_WdbrVC3QlzpFLqKJOA0s2xMA5iEslYGcNw-04abP9Puhl5TfQGuCeSn2OvcriW5e4bmIbvbYcnXSWO4VliqltpCiwfCmMkwDWkUS8kQ">
            <a:extLst>
              <a:ext uri="{FF2B5EF4-FFF2-40B4-BE49-F238E27FC236}">
                <a16:creationId xmlns:a16="http://schemas.microsoft.com/office/drawing/2014/main" id="{BD4B2D9E-E648-40E5-9AEA-C6D1852A6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r="1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EF72F48F-A730-4431-9AA5-3DD5165D63A1}"/>
              </a:ext>
            </a:extLst>
          </p:cNvPr>
          <p:cNvGrpSpPr/>
          <p:nvPr/>
        </p:nvGrpSpPr>
        <p:grpSpPr>
          <a:xfrm>
            <a:off x="105877" y="5430086"/>
            <a:ext cx="2666199" cy="1233994"/>
            <a:chOff x="105877" y="5291934"/>
            <a:chExt cx="2666199" cy="123399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3D4F3A02-1B62-4E5C-9B1C-40529FA26EDC}"/>
                </a:ext>
              </a:extLst>
            </p:cNvPr>
            <p:cNvSpPr/>
            <p:nvPr/>
          </p:nvSpPr>
          <p:spPr>
            <a:xfrm>
              <a:off x="105877" y="5291934"/>
              <a:ext cx="2666199" cy="12339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F9E416A-C265-4953-8AE0-0464DCFB920D}"/>
                </a:ext>
              </a:extLst>
            </p:cNvPr>
            <p:cNvSpPr txBox="1"/>
            <p:nvPr/>
          </p:nvSpPr>
          <p:spPr>
            <a:xfrm>
              <a:off x="211756" y="5291934"/>
              <a:ext cx="2425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+mn-lt"/>
                </a:rPr>
                <a:t>Estruturas </a:t>
              </a:r>
            </a:p>
            <a:p>
              <a:r>
                <a:rPr lang="pt-PT" sz="1600" dirty="0">
                  <a:latin typeface="+mn-lt"/>
                </a:rPr>
                <a:t>permanentes: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0311ECA-B89D-4472-BAA7-A10E01C3BA64}"/>
                </a:ext>
              </a:extLst>
            </p:cNvPr>
            <p:cNvSpPr txBox="1"/>
            <p:nvPr/>
          </p:nvSpPr>
          <p:spPr>
            <a:xfrm>
              <a:off x="211756" y="5975684"/>
              <a:ext cx="2425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+mn-lt"/>
                </a:rPr>
                <a:t>Natural: 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82E128B-0D89-4252-848A-D42A379B2CE9}"/>
                </a:ext>
              </a:extLst>
            </p:cNvPr>
            <p:cNvSpPr/>
            <p:nvPr/>
          </p:nvSpPr>
          <p:spPr>
            <a:xfrm>
              <a:off x="1559292" y="5553777"/>
              <a:ext cx="298384" cy="249054"/>
            </a:xfrm>
            <a:prstGeom prst="rect">
              <a:avLst/>
            </a:prstGeom>
            <a:solidFill>
              <a:srgbClr val="F45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6B4DA17-DE4E-455A-90DA-384F28B832D2}"/>
                </a:ext>
              </a:extLst>
            </p:cNvPr>
            <p:cNvSpPr/>
            <p:nvPr/>
          </p:nvSpPr>
          <p:spPr>
            <a:xfrm>
              <a:off x="1939489" y="5552616"/>
              <a:ext cx="298384" cy="249054"/>
            </a:xfrm>
            <a:prstGeom prst="rect">
              <a:avLst/>
            </a:prstGeom>
            <a:solidFill>
              <a:srgbClr val="D885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0A48A71-2914-4A6D-882F-C467DE671702}"/>
                </a:ext>
              </a:extLst>
            </p:cNvPr>
            <p:cNvSpPr/>
            <p:nvPr/>
          </p:nvSpPr>
          <p:spPr>
            <a:xfrm>
              <a:off x="2319665" y="5552616"/>
              <a:ext cx="298384" cy="249054"/>
            </a:xfrm>
            <a:prstGeom prst="rect">
              <a:avLst/>
            </a:prstGeom>
            <a:solidFill>
              <a:srgbClr val="DD53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FA0ABC4-1143-4D9A-96EF-CC7B9E6F3025}"/>
                </a:ext>
              </a:extLst>
            </p:cNvPr>
            <p:cNvSpPr/>
            <p:nvPr/>
          </p:nvSpPr>
          <p:spPr>
            <a:xfrm>
              <a:off x="1559292" y="6047083"/>
              <a:ext cx="298384" cy="249054"/>
            </a:xfrm>
            <a:prstGeom prst="rect">
              <a:avLst/>
            </a:prstGeom>
            <a:solidFill>
              <a:srgbClr val="61C4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68FD07C-0A46-4049-B249-2759F05D7EB8}"/>
                </a:ext>
              </a:extLst>
            </p:cNvPr>
            <p:cNvSpPr/>
            <p:nvPr/>
          </p:nvSpPr>
          <p:spPr>
            <a:xfrm>
              <a:off x="1939489" y="6045922"/>
              <a:ext cx="298384" cy="249054"/>
            </a:xfrm>
            <a:prstGeom prst="rect">
              <a:avLst/>
            </a:prstGeom>
            <a:solidFill>
              <a:srgbClr val="F2DA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F3CA97A-5E9C-4D03-809F-4860511C9283}"/>
                </a:ext>
              </a:extLst>
            </p:cNvPr>
            <p:cNvSpPr/>
            <p:nvPr/>
          </p:nvSpPr>
          <p:spPr>
            <a:xfrm>
              <a:off x="2319665" y="6045922"/>
              <a:ext cx="298384" cy="249054"/>
            </a:xfrm>
            <a:prstGeom prst="rect">
              <a:avLst/>
            </a:prstGeom>
            <a:solidFill>
              <a:srgbClr val="AEF8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9072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TNQHqesiTKNOq2oXzJoETfGfbVBsOFLz3cAOcKGgSBpsJ_S5NvrmoYtCKSXchXgu9gOlwiTsNkVFELLqUPf5jMooFKi6S3eObgdWU-39-DwZAP5Fa461d7JSFV12EMVT6HSZG7nagQs">
            <a:extLst>
              <a:ext uri="{FF2B5EF4-FFF2-40B4-BE49-F238E27FC236}">
                <a16:creationId xmlns:a16="http://schemas.microsoft.com/office/drawing/2014/main" id="{184AAD1F-449E-44FF-8C49-D4D5C758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0"/>
            <a:ext cx="7804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C387CAD-5124-4B86-85B1-B6D278EA982F}"/>
              </a:ext>
            </a:extLst>
          </p:cNvPr>
          <p:cNvSpPr/>
          <p:nvPr/>
        </p:nvSpPr>
        <p:spPr>
          <a:xfrm>
            <a:off x="2190750" y="1104900"/>
            <a:ext cx="1104900" cy="1000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C7F143-32C4-4D95-A154-847538B5F424}"/>
              </a:ext>
            </a:extLst>
          </p:cNvPr>
          <p:cNvSpPr/>
          <p:nvPr/>
        </p:nvSpPr>
        <p:spPr>
          <a:xfrm>
            <a:off x="5424487" y="609599"/>
            <a:ext cx="714375" cy="619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5AE9EF-DBF9-47C0-B571-598920D163EE}"/>
              </a:ext>
            </a:extLst>
          </p:cNvPr>
          <p:cNvSpPr/>
          <p:nvPr/>
        </p:nvSpPr>
        <p:spPr>
          <a:xfrm>
            <a:off x="928687" y="1581147"/>
            <a:ext cx="919163" cy="8858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</a:t>
            </a:r>
            <a:endParaRPr lang="en-GB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F7DF99F-BA09-4426-8F8F-BC0AD9310B83}"/>
              </a:ext>
            </a:extLst>
          </p:cNvPr>
          <p:cNvSpPr/>
          <p:nvPr/>
        </p:nvSpPr>
        <p:spPr>
          <a:xfrm>
            <a:off x="3557587" y="4019547"/>
            <a:ext cx="919163" cy="8858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58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457200" y="1666343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OpenStreetMap</a:t>
            </a:r>
            <a:endParaRPr lang="pt-BR" sz="2800" dirty="0">
              <a:effectLst/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EB905F42-2B32-4A49-BAB7-0EE26FF0F56F}"/>
              </a:ext>
            </a:extLst>
          </p:cNvPr>
          <p:cNvSpPr txBox="1">
            <a:spLocks/>
          </p:cNvSpPr>
          <p:nvPr/>
        </p:nvSpPr>
        <p:spPr bwMode="auto">
          <a:xfrm>
            <a:off x="457200" y="2221525"/>
            <a:ext cx="8229600" cy="143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Projeto de mapeamento colaborativo</a:t>
            </a:r>
          </a:p>
          <a:p>
            <a:r>
              <a:rPr lang="pt-BR" dirty="0"/>
              <a:t>Fonte da extração das </a:t>
            </a:r>
            <a:r>
              <a:rPr lang="pt-BR" b="1" dirty="0"/>
              <a:t>estradas</a:t>
            </a:r>
          </a:p>
          <a:p>
            <a:r>
              <a:rPr lang="pt-BR" dirty="0"/>
              <a:t>Buffer dinâmico de entre 10 a 5 metros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5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3D3C38-4CE3-4EF3-9794-3F2041190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67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21997B-4014-4D5B-A577-86C6EA146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945C-F8B5-8E45-80A9-E151F85B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BB4A-844B-194E-8CB6-9CC1E6078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0220"/>
            <a:ext cx="8229600" cy="44878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/>
              <a:t>Motivação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Problema e Objetivos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Abordagem  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Resultados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Resultados recentes</a:t>
            </a:r>
            <a:br>
              <a:rPr lang="pt-BR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441E-C5E7-C34F-A37F-4C25BCE9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82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467666"/>
          </a:xfrm>
        </p:spPr>
        <p:txBody>
          <a:bodyPr/>
          <a:lstStyle/>
          <a:p>
            <a:r>
              <a:rPr lang="pt-BR" sz="2000" dirty="0"/>
              <a:t>Todas as bandas Sentinel-2</a:t>
            </a:r>
          </a:p>
          <a:p>
            <a:r>
              <a:rPr lang="pt-BR" sz="2000" dirty="0"/>
              <a:t>Sentinel-1: VV e VH, </a:t>
            </a:r>
          </a:p>
          <a:p>
            <a:r>
              <a:rPr lang="pt-PT" sz="2000" dirty="0"/>
              <a:t>Índices Radiométricos: NDWI, NDBI, NDVI E EVI</a:t>
            </a:r>
          </a:p>
          <a:p>
            <a:r>
              <a:rPr lang="pt-BR" sz="2000" dirty="0"/>
              <a:t>Estatisticas temporais: média, percentil 0, 25, 50, 75, 100 e a variância</a:t>
            </a:r>
            <a:endParaRPr lang="pt-PT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5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Dados: Séries temporais e derivados</a:t>
            </a:r>
          </a:p>
        </p:txBody>
      </p:sp>
      <p:pic>
        <p:nvPicPr>
          <p:cNvPr id="5122" name="Picture 2" descr="https://lh4.googleusercontent.com/1_TfPsPn2mXyjvCn-WR0hPnrzQh8t2PmwIQE_MvIsR22Y4X1yeTK8kcPIGoI12OWQhETA6Dvil92cQlb5sUuxY4TYYxhb4ZBuZvSjM1j9qGp4zuBQg7Ex64MnJKwz9HFXR0Gx3jx9_U">
            <a:extLst>
              <a:ext uri="{FF2B5EF4-FFF2-40B4-BE49-F238E27FC236}">
                <a16:creationId xmlns:a16="http://schemas.microsoft.com/office/drawing/2014/main" id="{BC6506C2-D3F2-4505-AEB1-09BE86BB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" y="4129579"/>
            <a:ext cx="9058275" cy="20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9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zTyMx0q-TYLXX3W5IPE6mKhTe1fdII5nlHIj8XxsPRrR23rJlTrXpygEG2xJVBt607hJb20P3rhtijXjc4V00-lhbKjET3PWADEzmanhkbTho57AwPvkd0PpK7U1JKrjHkoUVBRxs0w">
            <a:extLst>
              <a:ext uri="{FF2B5EF4-FFF2-40B4-BE49-F238E27FC236}">
                <a16:creationId xmlns:a16="http://schemas.microsoft.com/office/drawing/2014/main" id="{017BE5C5-EBE5-4A78-8BD4-27793F2D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6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3.googleusercontent.com/Gf2bp25v4kx7Ih5ZIKWjowfgJ-NWax-gDNzIcOujHqhw60JI307R2nXnUIGIqHE14V7k5VyudNwCUPMXgYgsMOOMluKfpuWZ9mHgi6x9uO6xCJ-dPeeQAtW8MwNC6xDy6HcA6BnMCmg">
            <a:extLst>
              <a:ext uri="{FF2B5EF4-FFF2-40B4-BE49-F238E27FC236}">
                <a16:creationId xmlns:a16="http://schemas.microsoft.com/office/drawing/2014/main" id="{58B26565-D074-47F6-A37A-6684F599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5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47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9218" name="Picture 2" descr="https://lh3.googleusercontent.com/ZCyWPdrpd-2AJ68jzz-OJGycDSgOnw8sFHlwNM81VAr96AWdNuM_sB8mWH0XJda37Rzjnj2GJA1bSRnVEkm9yrv2Di1_eFw3RcnaUvqhGxrpJLBmqO11JlpwUX9V27U03Mk0oyEmBSU">
            <a:extLst>
              <a:ext uri="{FF2B5EF4-FFF2-40B4-BE49-F238E27FC236}">
                <a16:creationId xmlns:a16="http://schemas.microsoft.com/office/drawing/2014/main" id="{02EEC1CA-B15E-4DC7-87AB-CADA000B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928937"/>
            <a:ext cx="69627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530087" y="1758550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Treino: XGBoost</a:t>
            </a:r>
          </a:p>
        </p:txBody>
      </p:sp>
    </p:spTree>
    <p:extLst>
      <p:ext uri="{BB962C8B-B14F-4D97-AF65-F5344CB8AC3E}">
        <p14:creationId xmlns:p14="http://schemas.microsoft.com/office/powerpoint/2010/main" val="108168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B41D5C-39B4-48AC-AAE8-C475AB25D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3"/>
          <a:stretch/>
        </p:blipFill>
        <p:spPr>
          <a:xfrm>
            <a:off x="19" y="-50006"/>
            <a:ext cx="9210655" cy="6907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BCEBA3-2DD6-4361-B159-8C801D398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87" y="445768"/>
            <a:ext cx="8189025" cy="5966464"/>
          </a:xfrm>
          <a:prstGeom prst="rect">
            <a:avLst/>
          </a:prstGeom>
          <a:ln w="57150">
            <a:solidFill>
              <a:srgbClr val="61C45D"/>
            </a:solidFill>
          </a:ln>
        </p:spPr>
      </p:pic>
    </p:spTree>
    <p:extLst>
      <p:ext uri="{BB962C8B-B14F-4D97-AF65-F5344CB8AC3E}">
        <p14:creationId xmlns:p14="http://schemas.microsoft.com/office/powerpoint/2010/main" val="31161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0" y="1794591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Classificação XGBoost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954D19-443E-4184-BEE8-58240B31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94" y="2690656"/>
            <a:ext cx="7964011" cy="223868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9D73FF6-0E70-4B74-B413-4C8DF85D52D9}"/>
              </a:ext>
            </a:extLst>
          </p:cNvPr>
          <p:cNvSpPr/>
          <p:nvPr/>
        </p:nvSpPr>
        <p:spPr>
          <a:xfrm>
            <a:off x="2213811" y="2690656"/>
            <a:ext cx="3128210" cy="21701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A10E3F-B493-4504-A546-494DEB56667D}"/>
              </a:ext>
            </a:extLst>
          </p:cNvPr>
          <p:cNvSpPr/>
          <p:nvPr/>
        </p:nvSpPr>
        <p:spPr>
          <a:xfrm>
            <a:off x="5342021" y="3456916"/>
            <a:ext cx="3211984" cy="3187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Problema: estradas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290962"/>
          </a:xfrm>
        </p:spPr>
        <p:txBody>
          <a:bodyPr/>
          <a:lstStyle/>
          <a:p>
            <a:r>
              <a:rPr lang="pt-BR" sz="2000" dirty="0"/>
              <a:t>Estradas demasiado estreitas e possuem comportamento espetral semelhante a vegetação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A905C8-375D-4725-9CAD-6163068A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41" y="3626585"/>
            <a:ext cx="5263718" cy="24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195262" y="1424719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Classificação XGBoost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A98688-20CD-4841-BD2E-6861525B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21972"/>
            <a:ext cx="8229600" cy="467055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1F50125-5CBA-475B-A1CC-AEDC0388ADA8}"/>
              </a:ext>
            </a:extLst>
          </p:cNvPr>
          <p:cNvSpPr txBox="1"/>
          <p:nvPr/>
        </p:nvSpPr>
        <p:spPr>
          <a:xfrm>
            <a:off x="590549" y="5391210"/>
            <a:ext cx="185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i="1" dirty="0" err="1">
                <a:solidFill>
                  <a:schemeClr val="bg1"/>
                </a:solidFill>
                <a:latin typeface="+mn-lt"/>
              </a:rPr>
              <a:t>Ground</a:t>
            </a:r>
            <a:r>
              <a:rPr lang="pt-PT" sz="2000" b="1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pt-PT" sz="2000" b="1" i="1" dirty="0" err="1">
                <a:solidFill>
                  <a:schemeClr val="bg1"/>
                </a:solidFill>
                <a:latin typeface="+mn-lt"/>
              </a:rPr>
              <a:t>Truth</a:t>
            </a:r>
            <a:endParaRPr lang="en-GB" sz="20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0C48C6-9311-4256-8CCC-C0B759B3156D}"/>
              </a:ext>
            </a:extLst>
          </p:cNvPr>
          <p:cNvSpPr txBox="1"/>
          <p:nvPr/>
        </p:nvSpPr>
        <p:spPr>
          <a:xfrm>
            <a:off x="4638674" y="5391210"/>
            <a:ext cx="185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i="1" dirty="0">
                <a:solidFill>
                  <a:schemeClr val="bg1"/>
                </a:solidFill>
                <a:latin typeface="+mn-lt"/>
              </a:rPr>
              <a:t>Resultado</a:t>
            </a:r>
            <a:endParaRPr lang="en-GB" sz="2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424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9"/>
            <a:ext cx="8229600" cy="52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Comparação com o estado da arte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4D1965-B365-4C14-BF41-6EE28D7D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80" y="2138174"/>
            <a:ext cx="5465838" cy="39823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A33171-A4A0-4398-A096-5DB17B6F82A2}"/>
              </a:ext>
            </a:extLst>
          </p:cNvPr>
          <p:cNvSpPr txBox="1"/>
          <p:nvPr/>
        </p:nvSpPr>
        <p:spPr>
          <a:xfrm>
            <a:off x="1891089" y="6210300"/>
            <a:ext cx="536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+mn-lt"/>
              </a:rPr>
              <a:t>Global human settlement layer built-up sobre Vila de Rei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7715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9"/>
            <a:ext cx="8229600" cy="52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Comparação com o estado da arte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A33171-A4A0-4398-A096-5DB17B6F82A2}"/>
              </a:ext>
            </a:extLst>
          </p:cNvPr>
          <p:cNvSpPr txBox="1"/>
          <p:nvPr/>
        </p:nvSpPr>
        <p:spPr>
          <a:xfrm>
            <a:off x="-218699" y="5771575"/>
            <a:ext cx="470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+mn-lt"/>
              </a:rPr>
              <a:t>Global human settlement layer built-up </a:t>
            </a:r>
          </a:p>
          <a:p>
            <a:pPr algn="ctr"/>
            <a:r>
              <a:rPr lang="pt-BR" sz="1600" dirty="0">
                <a:latin typeface="+mn-lt"/>
              </a:rPr>
              <a:t>sobre Vila de Rei</a:t>
            </a:r>
            <a:endParaRPr lang="pt-BR" dirty="0">
              <a:latin typeface="+mn-l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FAF4CA5-5A6F-4674-849A-487A63094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8" y="2558477"/>
            <a:ext cx="4376738" cy="31888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07207E-1C16-4906-AA61-3B46DBD37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3" y="2558477"/>
            <a:ext cx="4376739" cy="31888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8BD00D-AB00-4C01-AB45-606851563163}"/>
              </a:ext>
            </a:extLst>
          </p:cNvPr>
          <p:cNvSpPr txBox="1"/>
          <p:nvPr/>
        </p:nvSpPr>
        <p:spPr>
          <a:xfrm>
            <a:off x="4443789" y="5828156"/>
            <a:ext cx="470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+mn-lt"/>
              </a:rPr>
              <a:t>Resultado da metodologia</a:t>
            </a:r>
          </a:p>
          <a:p>
            <a:pPr algn="ctr"/>
            <a:r>
              <a:rPr lang="pt-BR" sz="1600" dirty="0">
                <a:latin typeface="+mn-lt"/>
              </a:rPr>
              <a:t>sobre Vila de Rei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686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Motivação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62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Comparação com o estado da arte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09F3EA-2E47-491A-91EE-3359BD5B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2155536"/>
            <a:ext cx="7748587" cy="42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5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Conclusões: XGBoost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7"/>
            <a:ext cx="8326299" cy="1250919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Deteção de estruturas não presentes nos dados de referência</a:t>
            </a:r>
          </a:p>
          <a:p>
            <a:pPr marL="0" indent="0">
              <a:buNone/>
            </a:pPr>
            <a:r>
              <a:rPr lang="pt-BR" sz="2000" dirty="0"/>
              <a:t>Melhores resultados quando comparada com produtos existentes</a:t>
            </a:r>
          </a:p>
          <a:p>
            <a:pPr marL="0" indent="0">
              <a:buNone/>
            </a:pPr>
            <a:r>
              <a:rPr lang="pt-BR" sz="2000" dirty="0"/>
              <a:t>Classificação de estruturas limitada pela resolução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748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457200" y="3203271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sz="2800" dirty="0"/>
              <a:t>Caso de uso: Faixas de gestão de combustível</a:t>
            </a:r>
          </a:p>
        </p:txBody>
      </p:sp>
    </p:spTree>
    <p:extLst>
      <p:ext uri="{BB962C8B-B14F-4D97-AF65-F5344CB8AC3E}">
        <p14:creationId xmlns:p14="http://schemas.microsoft.com/office/powerpoint/2010/main" val="3693139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fld id="{C5D7FC5B-E29C-4FBF-8448-528A769C5D4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7E05CB-3427-41E6-83CC-2A15714C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58" y="0"/>
            <a:ext cx="8706883" cy="68580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86E7383-7F7D-4E69-B3C5-8A0C1EFADFC9}"/>
              </a:ext>
            </a:extLst>
          </p:cNvPr>
          <p:cNvSpPr/>
          <p:nvPr/>
        </p:nvSpPr>
        <p:spPr>
          <a:xfrm>
            <a:off x="382103" y="6048375"/>
            <a:ext cx="1232385" cy="7526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DD6560-AD53-4260-A276-ED4A42265B70}"/>
              </a:ext>
            </a:extLst>
          </p:cNvPr>
          <p:cNvSpPr txBox="1"/>
          <p:nvPr/>
        </p:nvSpPr>
        <p:spPr>
          <a:xfrm>
            <a:off x="382103" y="6102696"/>
            <a:ext cx="242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Ferreira </a:t>
            </a:r>
          </a:p>
          <a:p>
            <a:r>
              <a:rPr lang="pt-PT" sz="1200" dirty="0">
                <a:latin typeface="+mn-lt"/>
              </a:rPr>
              <a:t>do Zêzere:</a:t>
            </a:r>
            <a:endParaRPr lang="en-GB" sz="1200" dirty="0">
              <a:latin typeface="+mn-lt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4A17C4-0B96-42D3-B46E-719EF562F5A0}"/>
              </a:ext>
            </a:extLst>
          </p:cNvPr>
          <p:cNvSpPr txBox="1"/>
          <p:nvPr/>
        </p:nvSpPr>
        <p:spPr>
          <a:xfrm>
            <a:off x="396542" y="6511976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Tomar: </a:t>
            </a:r>
            <a:endParaRPr lang="en-GB" sz="1200" dirty="0">
              <a:latin typeface="+mn-lt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7F6F2D-7894-4539-8453-B21B2D994CA8}"/>
              </a:ext>
            </a:extLst>
          </p:cNvPr>
          <p:cNvSpPr/>
          <p:nvPr/>
        </p:nvSpPr>
        <p:spPr>
          <a:xfrm>
            <a:off x="1224310" y="6218533"/>
            <a:ext cx="298384" cy="249054"/>
          </a:xfrm>
          <a:prstGeom prst="rect">
            <a:avLst/>
          </a:prstGeom>
          <a:solidFill>
            <a:srgbClr val="987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A1C68E7-9CF5-40C9-89F4-D39A032D73A6}"/>
              </a:ext>
            </a:extLst>
          </p:cNvPr>
          <p:cNvSpPr/>
          <p:nvPr/>
        </p:nvSpPr>
        <p:spPr>
          <a:xfrm>
            <a:off x="1224310" y="6511976"/>
            <a:ext cx="298384" cy="249054"/>
          </a:xfrm>
          <a:prstGeom prst="rect">
            <a:avLst/>
          </a:prstGeom>
          <a:solidFill>
            <a:srgbClr val="FF9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683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fld id="{C5D7FC5B-E29C-4FBF-8448-528A769C5D4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7E05CB-3427-41E6-83CC-2A15714C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58" y="0"/>
            <a:ext cx="8706883" cy="685799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86E7383-7F7D-4E69-B3C5-8A0C1EFADFC9}"/>
              </a:ext>
            </a:extLst>
          </p:cNvPr>
          <p:cNvSpPr/>
          <p:nvPr/>
        </p:nvSpPr>
        <p:spPr>
          <a:xfrm>
            <a:off x="382103" y="6363903"/>
            <a:ext cx="1232385" cy="394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DD6560-AD53-4260-A276-ED4A42265B70}"/>
              </a:ext>
            </a:extLst>
          </p:cNvPr>
          <p:cNvSpPr txBox="1"/>
          <p:nvPr/>
        </p:nvSpPr>
        <p:spPr>
          <a:xfrm>
            <a:off x="382103" y="6418224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Estruturas:</a:t>
            </a:r>
            <a:endParaRPr lang="en-GB" sz="1200" dirty="0">
              <a:latin typeface="+mn-lt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7F6F2D-7894-4539-8453-B21B2D994CA8}"/>
              </a:ext>
            </a:extLst>
          </p:cNvPr>
          <p:cNvSpPr/>
          <p:nvPr/>
        </p:nvSpPr>
        <p:spPr>
          <a:xfrm>
            <a:off x="1224310" y="6446169"/>
            <a:ext cx="298384" cy="249054"/>
          </a:xfrm>
          <a:prstGeom prst="rect">
            <a:avLst/>
          </a:prstGeom>
          <a:solidFill>
            <a:srgbClr val="DD0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689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fld id="{C5D7FC5B-E29C-4FBF-8448-528A769C5D4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7E05CB-3427-41E6-83CC-2A15714C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58" y="0"/>
            <a:ext cx="8706883" cy="685799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86E7383-7F7D-4E69-B3C5-8A0C1EFADFC9}"/>
              </a:ext>
            </a:extLst>
          </p:cNvPr>
          <p:cNvSpPr/>
          <p:nvPr/>
        </p:nvSpPr>
        <p:spPr>
          <a:xfrm>
            <a:off x="382103" y="5835650"/>
            <a:ext cx="1232385" cy="9654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DD6560-AD53-4260-A276-ED4A42265B70}"/>
              </a:ext>
            </a:extLst>
          </p:cNvPr>
          <p:cNvSpPr txBox="1"/>
          <p:nvPr/>
        </p:nvSpPr>
        <p:spPr>
          <a:xfrm>
            <a:off x="382103" y="6102696"/>
            <a:ext cx="242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Ferreira </a:t>
            </a:r>
          </a:p>
          <a:p>
            <a:r>
              <a:rPr lang="pt-PT" sz="1200" dirty="0">
                <a:latin typeface="+mn-lt"/>
              </a:rPr>
              <a:t>do Zêzere:</a:t>
            </a:r>
            <a:endParaRPr lang="en-GB" sz="1200" dirty="0">
              <a:latin typeface="+mn-lt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4A17C4-0B96-42D3-B46E-719EF562F5A0}"/>
              </a:ext>
            </a:extLst>
          </p:cNvPr>
          <p:cNvSpPr txBox="1"/>
          <p:nvPr/>
        </p:nvSpPr>
        <p:spPr>
          <a:xfrm>
            <a:off x="396542" y="6511976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Tomar: </a:t>
            </a:r>
            <a:endParaRPr lang="en-GB" sz="1200" dirty="0">
              <a:latin typeface="+mn-lt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7F6F2D-7894-4539-8453-B21B2D994CA8}"/>
              </a:ext>
            </a:extLst>
          </p:cNvPr>
          <p:cNvSpPr/>
          <p:nvPr/>
        </p:nvSpPr>
        <p:spPr>
          <a:xfrm>
            <a:off x="1224310" y="6506546"/>
            <a:ext cx="298384" cy="249054"/>
          </a:xfrm>
          <a:prstGeom prst="rect">
            <a:avLst/>
          </a:prstGeom>
          <a:solidFill>
            <a:srgbClr val="987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A1C68E7-9CF5-40C9-89F4-D39A032D73A6}"/>
              </a:ext>
            </a:extLst>
          </p:cNvPr>
          <p:cNvSpPr/>
          <p:nvPr/>
        </p:nvSpPr>
        <p:spPr>
          <a:xfrm>
            <a:off x="1224310" y="6215879"/>
            <a:ext cx="298384" cy="249054"/>
          </a:xfrm>
          <a:prstGeom prst="rect">
            <a:avLst/>
          </a:prstGeom>
          <a:solidFill>
            <a:srgbClr val="FF9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C45E57-A63E-420B-AB42-9B7C90C88110}"/>
              </a:ext>
            </a:extLst>
          </p:cNvPr>
          <p:cNvSpPr txBox="1"/>
          <p:nvPr/>
        </p:nvSpPr>
        <p:spPr>
          <a:xfrm>
            <a:off x="396542" y="5891838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Estruturas:</a:t>
            </a:r>
            <a:endParaRPr lang="en-GB" sz="1200" dirty="0">
              <a:latin typeface="+mn-lt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C8E983F-6E52-452A-B30D-8F561302BDDE}"/>
              </a:ext>
            </a:extLst>
          </p:cNvPr>
          <p:cNvSpPr/>
          <p:nvPr/>
        </p:nvSpPr>
        <p:spPr>
          <a:xfrm>
            <a:off x="1224310" y="5919783"/>
            <a:ext cx="298384" cy="249054"/>
          </a:xfrm>
          <a:prstGeom prst="rect">
            <a:avLst/>
          </a:prstGeom>
          <a:solidFill>
            <a:srgbClr val="DD0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369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0" y="1449263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Caso de uso: Faixas de gestão de combustível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3CF0CF-E0E5-4E7D-93EB-CCC572B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16" y="2136526"/>
            <a:ext cx="4353443" cy="3429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95A3BE0-E2D7-460A-96B6-A375DD5F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2" y="2136526"/>
            <a:ext cx="4353441" cy="3429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D30A28-539F-45EF-B81B-969D00535693}"/>
              </a:ext>
            </a:extLst>
          </p:cNvPr>
          <p:cNvSpPr txBox="1"/>
          <p:nvPr/>
        </p:nvSpPr>
        <p:spPr>
          <a:xfrm>
            <a:off x="195262" y="6096211"/>
            <a:ext cx="242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Ferreira </a:t>
            </a:r>
          </a:p>
          <a:p>
            <a:r>
              <a:rPr lang="pt-PT" sz="1200" dirty="0">
                <a:latin typeface="+mn-lt"/>
              </a:rPr>
              <a:t>do Zêzere:</a:t>
            </a:r>
            <a:endParaRPr lang="en-GB" sz="1200" dirty="0">
              <a:latin typeface="+mn-l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5ADE0F-C00D-4527-88AD-5E8C7261502C}"/>
              </a:ext>
            </a:extLst>
          </p:cNvPr>
          <p:cNvSpPr txBox="1"/>
          <p:nvPr/>
        </p:nvSpPr>
        <p:spPr>
          <a:xfrm>
            <a:off x="384961" y="6505491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Tomar: </a:t>
            </a:r>
            <a:endParaRPr lang="en-GB" sz="1200" dirty="0">
              <a:latin typeface="+mn-lt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65DF71-703B-427D-808F-A5E0F7C1731A}"/>
              </a:ext>
            </a:extLst>
          </p:cNvPr>
          <p:cNvSpPr/>
          <p:nvPr/>
        </p:nvSpPr>
        <p:spPr>
          <a:xfrm>
            <a:off x="1037469" y="6212048"/>
            <a:ext cx="298384" cy="249054"/>
          </a:xfrm>
          <a:prstGeom prst="rect">
            <a:avLst/>
          </a:prstGeom>
          <a:solidFill>
            <a:srgbClr val="987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1B2F73E-8A45-4925-9E02-9CAD10A77D3C}"/>
              </a:ext>
            </a:extLst>
          </p:cNvPr>
          <p:cNvSpPr/>
          <p:nvPr/>
        </p:nvSpPr>
        <p:spPr>
          <a:xfrm>
            <a:off x="1037469" y="6505491"/>
            <a:ext cx="298384" cy="249054"/>
          </a:xfrm>
          <a:prstGeom prst="rect">
            <a:avLst/>
          </a:prstGeom>
          <a:solidFill>
            <a:srgbClr val="FF9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559B3D7-D08B-45A2-B4F1-D8BF19F8CB0E}"/>
              </a:ext>
            </a:extLst>
          </p:cNvPr>
          <p:cNvSpPr txBox="1"/>
          <p:nvPr/>
        </p:nvSpPr>
        <p:spPr>
          <a:xfrm>
            <a:off x="1444237" y="6508798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Estruturas:</a:t>
            </a:r>
            <a:endParaRPr lang="en-GB" sz="1200" dirty="0">
              <a:latin typeface="+mn-lt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B85BBF3-37FC-431A-9A2F-B642B513450D}"/>
              </a:ext>
            </a:extLst>
          </p:cNvPr>
          <p:cNvSpPr/>
          <p:nvPr/>
        </p:nvSpPr>
        <p:spPr>
          <a:xfrm>
            <a:off x="2295573" y="6536743"/>
            <a:ext cx="298384" cy="24905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8ABF08-8E89-47F1-B325-568F1EFC9FFD}"/>
              </a:ext>
            </a:extLst>
          </p:cNvPr>
          <p:cNvSpPr txBox="1"/>
          <p:nvPr/>
        </p:nvSpPr>
        <p:spPr>
          <a:xfrm>
            <a:off x="1308982" y="6208741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FGC geradas:</a:t>
            </a:r>
            <a:endParaRPr lang="en-GB" sz="1200" dirty="0">
              <a:latin typeface="+mn-lt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065C3DB-3773-412C-9499-491CCD888CD0}"/>
              </a:ext>
            </a:extLst>
          </p:cNvPr>
          <p:cNvSpPr/>
          <p:nvPr/>
        </p:nvSpPr>
        <p:spPr>
          <a:xfrm>
            <a:off x="2295573" y="6210011"/>
            <a:ext cx="298384" cy="249054"/>
          </a:xfrm>
          <a:prstGeom prst="rect">
            <a:avLst/>
          </a:prstGeom>
          <a:solidFill>
            <a:srgbClr val="377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497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Conclusões: Faixas de gestão de combustível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812379"/>
          </a:xfrm>
        </p:spPr>
        <p:txBody>
          <a:bodyPr/>
          <a:lstStyle/>
          <a:p>
            <a:r>
              <a:rPr lang="pt-BR" sz="2000" dirty="0"/>
              <a:t>Acelerar o processo da delimitação das faixas</a:t>
            </a:r>
          </a:p>
          <a:p>
            <a:r>
              <a:rPr lang="pt-PT" sz="2000" dirty="0"/>
              <a:t>Deteção de estruturas sem proteção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947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C276A5AD-6D1A-4B98-A978-16B227CBDAE7}"/>
              </a:ext>
            </a:extLst>
          </p:cNvPr>
          <p:cNvSpPr txBox="1">
            <a:spLocks/>
          </p:cNvSpPr>
          <p:nvPr/>
        </p:nvSpPr>
        <p:spPr bwMode="auto">
          <a:xfrm>
            <a:off x="457200" y="2484864"/>
            <a:ext cx="8326299" cy="146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Melhorar </a:t>
            </a:r>
            <a:r>
              <a:rPr lang="pt-BR" sz="2000" i="1" dirty="0"/>
              <a:t>ground truth</a:t>
            </a:r>
          </a:p>
          <a:p>
            <a:r>
              <a:rPr lang="pt-BR" sz="2000" dirty="0"/>
              <a:t>Adicionar atributos: Textura e modelos de elevação de terreno.</a:t>
            </a:r>
          </a:p>
          <a:p>
            <a:r>
              <a:rPr lang="pt-PT" sz="2000" dirty="0"/>
              <a:t>Investigar algoritmos de convolução (redes neurais </a:t>
            </a:r>
            <a:r>
              <a:rPr lang="pt-PT" sz="2000" dirty="0" err="1"/>
              <a:t>convolucionais</a:t>
            </a:r>
            <a:r>
              <a:rPr lang="pt-PT" sz="2000" dirty="0"/>
              <a:t>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E3E5604-D631-42BD-8743-825653C1107C}"/>
              </a:ext>
            </a:extLst>
          </p:cNvPr>
          <p:cNvSpPr txBox="1">
            <a:spLocks/>
          </p:cNvSpPr>
          <p:nvPr/>
        </p:nvSpPr>
        <p:spPr bwMode="auto">
          <a:xfrm>
            <a:off x="553899" y="1807518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Trabalho futuro</a:t>
            </a:r>
          </a:p>
        </p:txBody>
      </p:sp>
    </p:spTree>
    <p:extLst>
      <p:ext uri="{BB962C8B-B14F-4D97-AF65-F5344CB8AC3E}">
        <p14:creationId xmlns:p14="http://schemas.microsoft.com/office/powerpoint/2010/main" val="251699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5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E415B-B344-4EC1-B233-EAFD1853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Motivação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97A5188-90C0-4352-8836-5AB9E663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64E4B2-7533-4DD1-AAD2-35DD35104269}"/>
              </a:ext>
            </a:extLst>
          </p:cNvPr>
          <p:cNvSpPr txBox="1">
            <a:spLocks/>
          </p:cNvSpPr>
          <p:nvPr/>
        </p:nvSpPr>
        <p:spPr bwMode="auto">
          <a:xfrm>
            <a:off x="457200" y="1444540"/>
            <a:ext cx="8229600" cy="118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dirty="0"/>
              <a:t>Porquê a necessidade da deteção de estruturas?</a:t>
            </a:r>
            <a:endParaRPr lang="en-US" sz="3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7C57DF9-8995-4F19-953E-6EF0BC208B63}"/>
              </a:ext>
            </a:extLst>
          </p:cNvPr>
          <p:cNvSpPr txBox="1">
            <a:spLocks/>
          </p:cNvSpPr>
          <p:nvPr/>
        </p:nvSpPr>
        <p:spPr bwMode="auto">
          <a:xfrm>
            <a:off x="2026007" y="6144062"/>
            <a:ext cx="5091986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dirty="0"/>
              <a:t>Aglomerado populacional em  Vila de Rei</a:t>
            </a:r>
            <a:endParaRPr lang="en-US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99F36C-D92B-4BEE-AAD8-F0F9F8BC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06" y="2361065"/>
            <a:ext cx="5091987" cy="370998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8AE4798-B101-4114-9D67-578CB399E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005" y="2361064"/>
            <a:ext cx="5091987" cy="37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0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851732"/>
          </a:xfrm>
        </p:spPr>
        <p:txBody>
          <a:bodyPr/>
          <a:lstStyle/>
          <a:p>
            <a:r>
              <a:rPr lang="pt-BR" sz="2000" dirty="0"/>
              <a:t>Cartas existentes não possuem diferenciação de estruturas</a:t>
            </a:r>
          </a:p>
          <a:p>
            <a:r>
              <a:rPr lang="pt-BR" sz="2000" dirty="0"/>
              <a:t>Adição da semântica: Estruturas urbanas (alta densidade), Estruturas rurais (baixa densidade) e outras (industria, construção, estradas)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6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Diferenciação de estruturas</a:t>
            </a:r>
          </a:p>
        </p:txBody>
      </p:sp>
    </p:spTree>
    <p:extLst>
      <p:ext uri="{BB962C8B-B14F-4D97-AF65-F5344CB8AC3E}">
        <p14:creationId xmlns:p14="http://schemas.microsoft.com/office/powerpoint/2010/main" val="25579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7410" name="Picture 2" descr="https://lh4.googleusercontent.com/a0TUI0j0GlJAXoFtiMy4UGpuzX0rgsWdkwM7PzNS90gwLZN4d5gpS5XotCvnSzT2vUZZYgJaegWMRHFhTIQ5WejIrf8HuIR2Gu9F_LXgqo_qCqBhKLNd6L0RuhxE1VFp0DPy2ozy8_8">
            <a:extLst>
              <a:ext uri="{FF2B5EF4-FFF2-40B4-BE49-F238E27FC236}">
                <a16:creationId xmlns:a16="http://schemas.microsoft.com/office/drawing/2014/main" id="{1C507E42-B88D-4E5F-BA43-8BDA69BC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1216" y="-525463"/>
            <a:ext cx="11826431" cy="79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48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851732"/>
          </a:xfrm>
        </p:spPr>
        <p:txBody>
          <a:bodyPr/>
          <a:lstStyle/>
          <a:p>
            <a:r>
              <a:rPr lang="pt-BR" sz="2000" dirty="0"/>
              <a:t>Não existe perda de informação.</a:t>
            </a:r>
          </a:p>
          <a:p>
            <a:r>
              <a:rPr lang="pt-BR" sz="2000" dirty="0"/>
              <a:t> Remoção das estradas em prol de melhorar a deteção de estruturas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6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Diferenciação de estruturas</a:t>
            </a:r>
          </a:p>
        </p:txBody>
      </p:sp>
    </p:spTree>
    <p:extLst>
      <p:ext uri="{BB962C8B-B14F-4D97-AF65-F5344CB8AC3E}">
        <p14:creationId xmlns:p14="http://schemas.microsoft.com/office/powerpoint/2010/main" val="274630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9458" name="Picture 2" descr="https://lh3.googleusercontent.com/tp1IF3JQxIzA2zbmGw_QOmSHx2N8L5iiXvkQ9zc6OvZpUBDvvQNrjhqWc7A9KdRuMkhyYgpwI_NJcIQpQEzDXsPp6h9qF4l_P3T6nNi4hZEn4ghrqQ4b8SfCu7yvNbYrXcCtauGWsvI">
            <a:extLst>
              <a:ext uri="{FF2B5EF4-FFF2-40B4-BE49-F238E27FC236}">
                <a16:creationId xmlns:a16="http://schemas.microsoft.com/office/drawing/2014/main" id="{91BEA6C6-88B8-4F5E-BA64-AB59BA73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17520" y="2615344"/>
            <a:ext cx="439523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https://lh3.googleusercontent.com/PCcnXYVAc4UtE6iwWf11SsIcczDHeGIQTdlRd40VSQ2ZHwKCPIFWosTqfeZOaFkff9-sYd5UzhOwQVsE0EvTlttG0aAelvLaszVjzZygkXCWyo6LPA2GnySIqRQyg0N2QcXHdGhd4Js">
            <a:extLst>
              <a:ext uri="{FF2B5EF4-FFF2-40B4-BE49-F238E27FC236}">
                <a16:creationId xmlns:a16="http://schemas.microsoft.com/office/drawing/2014/main" id="{9367BFF1-D703-4110-8E48-4BCE0676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1245" y="2615344"/>
            <a:ext cx="439523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3D8BFD5-67EA-4EFE-9980-BDC845482C67}"/>
              </a:ext>
            </a:extLst>
          </p:cNvPr>
          <p:cNvSpPr txBox="1">
            <a:spLocks/>
          </p:cNvSpPr>
          <p:nvPr/>
        </p:nvSpPr>
        <p:spPr bwMode="auto">
          <a:xfrm>
            <a:off x="1977887" y="1972103"/>
            <a:ext cx="5604013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400" dirty="0"/>
              <a:t>Imagem Sentinel-2 vs Classificação XGBoost</a:t>
            </a:r>
            <a:endParaRPr lang="pt-B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9505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A4E3E-4985-4DEC-AF18-24EA33F6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pt-PT" dirty="0"/>
              <a:t>Questões?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83E2CD-047B-4DBD-A0DA-531DDD03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08ED1-1DAE-428A-866F-F58DE6DE166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Motivação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B1C22B-08CD-40BD-9A81-9DA2817B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9157"/>
            <a:ext cx="8229600" cy="3917769"/>
          </a:xfrm>
        </p:spPr>
        <p:txBody>
          <a:bodyPr/>
          <a:lstStyle/>
          <a:p>
            <a:r>
              <a:rPr lang="pt-BR" sz="2400" dirty="0"/>
              <a:t>Derivação de mapas de risco;</a:t>
            </a:r>
          </a:p>
          <a:p>
            <a:r>
              <a:rPr lang="pt-BR" sz="2400" dirty="0"/>
              <a:t>Análise do crescimento urbano;</a:t>
            </a:r>
          </a:p>
          <a:p>
            <a:r>
              <a:rPr lang="pt-BR" sz="2400" dirty="0"/>
              <a:t>Criação de máscaras de estruturas;</a:t>
            </a:r>
          </a:p>
          <a:p>
            <a:r>
              <a:rPr lang="pt-BR" sz="2400" b="1" dirty="0"/>
              <a:t>Delimitação das faixas de gestão de combustível;</a:t>
            </a:r>
          </a:p>
          <a:p>
            <a:r>
              <a:rPr lang="pt-BR" sz="2400" dirty="0"/>
              <a:t>Alinhamento de imagens.</a:t>
            </a:r>
          </a:p>
          <a:p>
            <a:endParaRPr lang="en-GB" sz="2400" dirty="0"/>
          </a:p>
          <a:p>
            <a:r>
              <a:rPr lang="pt-BR" sz="2400" dirty="0"/>
              <a:t>Baixa frequência de geração;</a:t>
            </a:r>
          </a:p>
          <a:p>
            <a:r>
              <a:rPr lang="pt-BR" sz="2400" dirty="0"/>
              <a:t>Resolução não adequada;</a:t>
            </a:r>
          </a:p>
          <a:p>
            <a:r>
              <a:rPr lang="pt-BR" sz="2400" dirty="0"/>
              <a:t>Custo elevado de criação.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B9E782-FD4B-48E1-8AC0-69CDABAD5DB4}"/>
              </a:ext>
            </a:extLst>
          </p:cNvPr>
          <p:cNvSpPr txBox="1">
            <a:spLocks/>
          </p:cNvSpPr>
          <p:nvPr/>
        </p:nvSpPr>
        <p:spPr bwMode="auto">
          <a:xfrm>
            <a:off x="457200" y="1441053"/>
            <a:ext cx="8291888" cy="118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dirty="0"/>
              <a:t>Porquê a necessidade da deteção de estruturas?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81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Problema e Objetivos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8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Problema e 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B1C22B-08CD-40BD-9A81-9DA2817B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4649"/>
            <a:ext cx="8229600" cy="3831771"/>
          </a:xfrm>
        </p:spPr>
        <p:txBody>
          <a:bodyPr/>
          <a:lstStyle/>
          <a:p>
            <a:r>
              <a:rPr lang="pt-BR" dirty="0"/>
              <a:t>Classiﬁcação automática de estruturas artiﬁciais permanentes;</a:t>
            </a:r>
          </a:p>
          <a:p>
            <a:r>
              <a:rPr lang="pt-BR" dirty="0"/>
              <a:t>Investigar o potencial da utilização de séries temporais;</a:t>
            </a:r>
          </a:p>
          <a:p>
            <a:r>
              <a:rPr lang="pt-BR" dirty="0"/>
              <a:t>Caso de uso: Delimitação das faixas de gestão de combustível.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Abordagem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2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9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1284</Words>
  <Application>Microsoft Office PowerPoint</Application>
  <PresentationFormat>Apresentação no Ecrã (4:3)</PresentationFormat>
  <Paragraphs>274</Paragraphs>
  <Slides>44</Slides>
  <Notes>41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1_Office Theme</vt:lpstr>
      <vt:lpstr>Office Theme</vt:lpstr>
      <vt:lpstr>Custom Design</vt:lpstr>
      <vt:lpstr>Deteção de estruturas permanentes a partir de dados de séries temporais  Sentinel 1 e 2</vt:lpstr>
      <vt:lpstr>Conteúdo</vt:lpstr>
      <vt:lpstr>Motivação</vt:lpstr>
      <vt:lpstr>Motivação</vt:lpstr>
      <vt:lpstr>Motivação</vt:lpstr>
      <vt:lpstr>Problema e Objetivos</vt:lpstr>
      <vt:lpstr>Problema e Objetivos</vt:lpstr>
      <vt:lpstr>Abordagem</vt:lpstr>
      <vt:lpstr>Abordagem</vt:lpstr>
      <vt:lpstr>Abordagem</vt:lpstr>
      <vt:lpstr>Apresentação do PowerPoint</vt:lpstr>
      <vt:lpstr>Abordagem</vt:lpstr>
      <vt:lpstr>Abordagem</vt:lpstr>
      <vt:lpstr>Abordagem</vt:lpstr>
      <vt:lpstr>Apresentação do PowerPoint</vt:lpstr>
      <vt:lpstr>Apresentação do PowerPoint</vt:lpstr>
      <vt:lpstr>Abordagem</vt:lpstr>
      <vt:lpstr>Apresentação do PowerPoint</vt:lpstr>
      <vt:lpstr>Apresentação do PowerPoint</vt:lpstr>
      <vt:lpstr>Abordagem</vt:lpstr>
      <vt:lpstr>Abordagem</vt:lpstr>
      <vt:lpstr>Abordagem</vt:lpstr>
      <vt:lpstr>Resultados</vt:lpstr>
      <vt:lpstr>Apresentação do PowerPoint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Apresentação do PowerPoint</vt:lpstr>
      <vt:lpstr>Apresentação do PowerPoint</vt:lpstr>
      <vt:lpstr>Apresentação do PowerPoint</vt:lpstr>
      <vt:lpstr>Resultados</vt:lpstr>
      <vt:lpstr>Resultados</vt:lpstr>
      <vt:lpstr>Abordagem</vt:lpstr>
      <vt:lpstr>Resultados recentes</vt:lpstr>
      <vt:lpstr>Resultados recentes</vt:lpstr>
      <vt:lpstr>Resultados recentes</vt:lpstr>
      <vt:lpstr>Resultados recentes</vt:lpstr>
      <vt:lpstr>Resultados recentes</vt:lpstr>
      <vt:lpstr>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Deteção de estruturas permanentes a partir de dados de séries temporais  Sentinel 1 e 2</dc:title>
  <dc:creator>Andre Miguel Neves</dc:creator>
  <cp:lastModifiedBy>Andre Miguel Neves</cp:lastModifiedBy>
  <cp:revision>8</cp:revision>
  <dcterms:created xsi:type="dcterms:W3CDTF">2019-09-03T21:14:38Z</dcterms:created>
  <dcterms:modified xsi:type="dcterms:W3CDTF">2019-09-04T11:49:32Z</dcterms:modified>
</cp:coreProperties>
</file>